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7"/>
  </p:notesMasterIdLst>
  <p:sldIdLst>
    <p:sldId id="2834" r:id="rId2"/>
    <p:sldId id="2875" r:id="rId3"/>
    <p:sldId id="2876" r:id="rId4"/>
    <p:sldId id="2878" r:id="rId5"/>
    <p:sldId id="2881" r:id="rId6"/>
    <p:sldId id="2839" r:id="rId7"/>
    <p:sldId id="2879" r:id="rId8"/>
    <p:sldId id="2853" r:id="rId9"/>
    <p:sldId id="2883" r:id="rId10"/>
    <p:sldId id="2863" r:id="rId11"/>
    <p:sldId id="2874" r:id="rId12"/>
    <p:sldId id="2862" r:id="rId13"/>
    <p:sldId id="2871" r:id="rId14"/>
    <p:sldId id="2872" r:id="rId15"/>
    <p:sldId id="2873" r:id="rId16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7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son Hawks" initials="TH" lastIdx="1" clrIdx="0">
    <p:extLst>
      <p:ext uri="{19B8F6BF-5375-455C-9EA6-DF929625EA0E}">
        <p15:presenceInfo xmlns:p15="http://schemas.microsoft.com/office/powerpoint/2012/main" userId="Thomson Hawk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C55A11"/>
    <a:srgbClr val="F3AA79"/>
    <a:srgbClr val="EA6B14"/>
    <a:srgbClr val="AD4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5226" autoAdjust="0"/>
  </p:normalViewPr>
  <p:slideViewPr>
    <p:cSldViewPr snapToGrid="0" showGuides="1">
      <p:cViewPr varScale="1">
        <p:scale>
          <a:sx n="74" d="100"/>
          <a:sy n="74" d="100"/>
        </p:scale>
        <p:origin x="156" y="72"/>
      </p:cViewPr>
      <p:guideLst>
        <p:guide orient="horz" pos="2112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EEC4F7-CDEA-4818-9844-5E80758710B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24C6A9B-F6A8-4E66-ACA5-203DBE2AF1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1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02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8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1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70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8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7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to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8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to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6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to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0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company overview:</a:t>
            </a:r>
          </a:p>
          <a:p>
            <a:endParaRPr lang="en-US" dirty="0"/>
          </a:p>
          <a:p>
            <a:r>
              <a:rPr lang="en-US" dirty="0"/>
              <a:t>Consulting company. </a:t>
            </a:r>
          </a:p>
          <a:p>
            <a:endParaRPr lang="en-US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Fostering the conscious use and development of technologies.</a:t>
            </a: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Creating more resilient companies and stronger communities.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8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company overview:</a:t>
            </a:r>
          </a:p>
          <a:p>
            <a:endParaRPr lang="en-US" dirty="0"/>
          </a:p>
          <a:p>
            <a:r>
              <a:rPr lang="en-US" dirty="0"/>
              <a:t>Consulting company. </a:t>
            </a:r>
          </a:p>
          <a:p>
            <a:endParaRPr lang="en-US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Fostering the conscious use and development of technologies.</a:t>
            </a: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Creating more resilient companies and stronger communities.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company overview:</a:t>
            </a:r>
          </a:p>
          <a:p>
            <a:endParaRPr lang="en-US" dirty="0"/>
          </a:p>
          <a:p>
            <a:r>
              <a:rPr lang="en-US" dirty="0"/>
              <a:t>Consulting company. </a:t>
            </a:r>
          </a:p>
          <a:p>
            <a:endParaRPr lang="en-US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Fostering the conscious use and development of technologies.</a:t>
            </a:r>
          </a:p>
          <a:p>
            <a:r>
              <a:rPr lang="en-US" dirty="0">
                <a:solidFill>
                  <a:schemeClr val="bg1"/>
                </a:solidFill>
                <a:latin typeface="Gill Sans Nova" panose="020B0602020104020203" pitchFamily="34" charset="0"/>
              </a:rPr>
              <a:t>Creating more resilient companies and stronger communities.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C6A9B-F6A8-4E66-ACA5-203DBE2AF1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70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3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3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23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1720" y="-192505"/>
            <a:ext cx="12575439" cy="724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23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6B70D93-9E7B-4446-8C24-8EB312B727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19991" y="1376372"/>
            <a:ext cx="2334277" cy="4145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D77CEF8-36ED-D844-B0DC-E497615C6B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0420" y="1376372"/>
            <a:ext cx="2334277" cy="4145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4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1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1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2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7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B546-5991-4AA6-B6EB-88816131174E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7657C-7404-42C6-ABBF-1D936152F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71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1D7CA35-A4CF-498A-B27E-C7F73708C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241E61-8A1B-9E41-96F1-2F4DE9F70362}"/>
              </a:ext>
            </a:extLst>
          </p:cNvPr>
          <p:cNvGrpSpPr/>
          <p:nvPr/>
        </p:nvGrpSpPr>
        <p:grpSpPr>
          <a:xfrm>
            <a:off x="1947929" y="1822306"/>
            <a:ext cx="8296142" cy="2425647"/>
            <a:chOff x="3892683" y="5255785"/>
            <a:chExt cx="16592283" cy="485129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88A4BB-E6FA-0F44-9563-EB91B4D8E2F5}"/>
                </a:ext>
              </a:extLst>
            </p:cNvPr>
            <p:cNvGrpSpPr/>
            <p:nvPr/>
          </p:nvGrpSpPr>
          <p:grpSpPr>
            <a:xfrm>
              <a:off x="3892683" y="6229095"/>
              <a:ext cx="16592283" cy="3877983"/>
              <a:chOff x="2249169" y="5910892"/>
              <a:chExt cx="16592283" cy="387798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249169" y="5910892"/>
                <a:ext cx="16592283" cy="3877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Covid Vaccine Dashboard </a:t>
                </a:r>
              </a:p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V2.0</a:t>
                </a:r>
              </a:p>
              <a:p>
                <a:pPr algn="ctr"/>
                <a:endParaRPr lang="en-US" sz="4000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1986D-7038-FA43-9562-E21913F905E0}"/>
                  </a:ext>
                </a:extLst>
              </p:cNvPr>
              <p:cNvSpPr txBox="1"/>
              <p:nvPr/>
            </p:nvSpPr>
            <p:spPr>
              <a:xfrm>
                <a:off x="7126999" y="8877493"/>
                <a:ext cx="6836616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DATA 552 I PRESENTATION 2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88CC73-273C-A24C-AD47-3491BB45C363}"/>
                </a:ext>
              </a:extLst>
            </p:cNvPr>
            <p:cNvSpPr/>
            <p:nvPr/>
          </p:nvSpPr>
          <p:spPr>
            <a:xfrm>
              <a:off x="11862029" y="5255785"/>
              <a:ext cx="653586" cy="653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61A2B8-D7BA-42E7-8CBF-0882F890CCC9}"/>
              </a:ext>
            </a:extLst>
          </p:cNvPr>
          <p:cNvSpPr txBox="1"/>
          <p:nvPr/>
        </p:nvSpPr>
        <p:spPr>
          <a:xfrm>
            <a:off x="3187593" y="4265842"/>
            <a:ext cx="58168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Thomson Hawks  |  Eric Phillips  |  Mitch </a:t>
            </a:r>
            <a:r>
              <a:rPr lang="en-US" sz="1400" spc="3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DeCock</a:t>
            </a:r>
            <a:endParaRPr lang="en-US" sz="1400" spc="3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1000" spc="3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10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March 22, 2021</a:t>
            </a:r>
          </a:p>
        </p:txBody>
      </p:sp>
    </p:spTree>
    <p:extLst>
      <p:ext uri="{BB962C8B-B14F-4D97-AF65-F5344CB8AC3E}">
        <p14:creationId xmlns:p14="http://schemas.microsoft.com/office/powerpoint/2010/main" val="289511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1D7CA35-A4CF-498A-B27E-C7F73708C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"/>
          <a:stretch/>
        </p:blipFill>
        <p:spPr bwMode="auto">
          <a:xfrm>
            <a:off x="928159" y="-2"/>
            <a:ext cx="1033514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1588" y="1"/>
            <a:ext cx="121882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241E61-8A1B-9E41-96F1-2F4DE9F70362}"/>
              </a:ext>
            </a:extLst>
          </p:cNvPr>
          <p:cNvGrpSpPr/>
          <p:nvPr/>
        </p:nvGrpSpPr>
        <p:grpSpPr>
          <a:xfrm>
            <a:off x="1947929" y="2686501"/>
            <a:ext cx="8296142" cy="1194541"/>
            <a:chOff x="3892683" y="5255785"/>
            <a:chExt cx="16592283" cy="2389082"/>
          </a:xfrm>
        </p:grpSpPr>
        <p:sp>
          <p:nvSpPr>
            <p:cNvPr id="9" name="TextBox 8"/>
            <p:cNvSpPr txBox="1"/>
            <p:nvPr/>
          </p:nvSpPr>
          <p:spPr>
            <a:xfrm>
              <a:off x="3892683" y="6229095"/>
              <a:ext cx="16592283" cy="1415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Live Demo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88CC73-273C-A24C-AD47-3491BB45C363}"/>
                </a:ext>
              </a:extLst>
            </p:cNvPr>
            <p:cNvSpPr/>
            <p:nvPr/>
          </p:nvSpPr>
          <p:spPr>
            <a:xfrm>
              <a:off x="11862029" y="5255785"/>
              <a:ext cx="653586" cy="653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14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1D7CA35-A4CF-498A-B27E-C7F73708C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"/>
          <a:stretch/>
        </p:blipFill>
        <p:spPr bwMode="auto">
          <a:xfrm>
            <a:off x="928159" y="-2"/>
            <a:ext cx="1033514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1588" y="1"/>
            <a:ext cx="121882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241E61-8A1B-9E41-96F1-2F4DE9F70362}"/>
              </a:ext>
            </a:extLst>
          </p:cNvPr>
          <p:cNvGrpSpPr/>
          <p:nvPr/>
        </p:nvGrpSpPr>
        <p:grpSpPr>
          <a:xfrm>
            <a:off x="1947929" y="2686501"/>
            <a:ext cx="8296142" cy="1194541"/>
            <a:chOff x="3892683" y="5255785"/>
            <a:chExt cx="16592283" cy="2389082"/>
          </a:xfrm>
        </p:grpSpPr>
        <p:sp>
          <p:nvSpPr>
            <p:cNvPr id="9" name="TextBox 8"/>
            <p:cNvSpPr txBox="1"/>
            <p:nvPr/>
          </p:nvSpPr>
          <p:spPr>
            <a:xfrm>
              <a:off x="3892683" y="6229095"/>
              <a:ext cx="16592283" cy="1415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What next?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88CC73-273C-A24C-AD47-3491BB45C363}"/>
                </a:ext>
              </a:extLst>
            </p:cNvPr>
            <p:cNvSpPr/>
            <p:nvPr/>
          </p:nvSpPr>
          <p:spPr>
            <a:xfrm>
              <a:off x="11862029" y="5255785"/>
              <a:ext cx="653586" cy="653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92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29859-C70D-435F-BE00-30AD184D854D}"/>
              </a:ext>
            </a:extLst>
          </p:cNvPr>
          <p:cNvSpPr txBox="1"/>
          <p:nvPr/>
        </p:nvSpPr>
        <p:spPr>
          <a:xfrm>
            <a:off x="1346830" y="668857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adugi" panose="020B0502040204020203" pitchFamily="34" charset="0"/>
                <a:ea typeface="Gadugi" panose="020B0502040204020203" pitchFamily="34" charset="0"/>
                <a:cs typeface="Lato Black" panose="020F0502020204030203" pitchFamily="34" charset="0"/>
              </a:rPr>
              <a:t>TO-DO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F965B-4106-4C4E-BDD1-9210E1D89633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3576C-6FD3-4039-9A1D-A227624072A0}"/>
              </a:ext>
            </a:extLst>
          </p:cNvPr>
          <p:cNvSpPr/>
          <p:nvPr/>
        </p:nvSpPr>
        <p:spPr>
          <a:xfrm>
            <a:off x="7942997" y="1"/>
            <a:ext cx="42490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193E-6591-4FF7-9E6B-ED9558D6085C}"/>
              </a:ext>
            </a:extLst>
          </p:cNvPr>
          <p:cNvSpPr txBox="1"/>
          <p:nvPr/>
        </p:nvSpPr>
        <p:spPr>
          <a:xfrm>
            <a:off x="2497556" y="2007866"/>
            <a:ext cx="352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Date slider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0CFB4-113E-46DF-BF33-EC24D59CB4E5}"/>
              </a:ext>
            </a:extLst>
          </p:cNvPr>
          <p:cNvSpPr txBox="1"/>
          <p:nvPr/>
        </p:nvSpPr>
        <p:spPr>
          <a:xfrm>
            <a:off x="2472092" y="3013689"/>
            <a:ext cx="352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Dynamic plot resizing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754FE-B6C5-4BB2-A137-1501D74634FB}"/>
              </a:ext>
            </a:extLst>
          </p:cNvPr>
          <p:cNvSpPr txBox="1"/>
          <p:nvPr/>
        </p:nvSpPr>
        <p:spPr>
          <a:xfrm>
            <a:off x="2504050" y="4151729"/>
            <a:ext cx="352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Fully vaccinated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54ECF-3488-4C4B-8B5A-7D3BFFFA7180}"/>
              </a:ext>
            </a:extLst>
          </p:cNvPr>
          <p:cNvSpPr txBox="1"/>
          <p:nvPr/>
        </p:nvSpPr>
        <p:spPr>
          <a:xfrm>
            <a:off x="2504050" y="5290912"/>
            <a:ext cx="352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Covid cases integration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1B451B-4389-4FAC-A88A-B80700266419}"/>
              </a:ext>
            </a:extLst>
          </p:cNvPr>
          <p:cNvSpPr/>
          <p:nvPr/>
        </p:nvSpPr>
        <p:spPr>
          <a:xfrm>
            <a:off x="1483321" y="3487962"/>
            <a:ext cx="433011" cy="32679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7F84913-2D66-4AF7-A130-B13EE934EB68}"/>
              </a:ext>
            </a:extLst>
          </p:cNvPr>
          <p:cNvSpPr/>
          <p:nvPr/>
        </p:nvSpPr>
        <p:spPr>
          <a:xfrm>
            <a:off x="1694666" y="4425069"/>
            <a:ext cx="150125" cy="27636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descr="Heartbeat">
            <a:extLst>
              <a:ext uri="{FF2B5EF4-FFF2-40B4-BE49-F238E27FC236}">
                <a16:creationId xmlns:a16="http://schemas.microsoft.com/office/drawing/2014/main" id="{43646632-A037-42D9-8E90-BF15FDCD8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830" y="2896043"/>
            <a:ext cx="751194" cy="72572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F612BA4-DD38-4BCD-AAB8-F43751D67E1E}"/>
              </a:ext>
            </a:extLst>
          </p:cNvPr>
          <p:cNvSpPr/>
          <p:nvPr/>
        </p:nvSpPr>
        <p:spPr>
          <a:xfrm>
            <a:off x="1458392" y="1876564"/>
            <a:ext cx="731963" cy="7319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9A135-4724-423A-9297-B14DE46BB9AA}"/>
              </a:ext>
            </a:extLst>
          </p:cNvPr>
          <p:cNvSpPr txBox="1"/>
          <p:nvPr/>
        </p:nvSpPr>
        <p:spPr>
          <a:xfrm>
            <a:off x="1605268" y="1870636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EFA36-8F5D-42EB-AE6C-60E5EC338104}"/>
              </a:ext>
            </a:extLst>
          </p:cNvPr>
          <p:cNvSpPr/>
          <p:nvPr/>
        </p:nvSpPr>
        <p:spPr>
          <a:xfrm>
            <a:off x="1458392" y="2943802"/>
            <a:ext cx="731963" cy="7319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76686A-DCA5-4A80-81B0-BB0FDAEFB177}"/>
              </a:ext>
            </a:extLst>
          </p:cNvPr>
          <p:cNvSpPr txBox="1"/>
          <p:nvPr/>
        </p:nvSpPr>
        <p:spPr>
          <a:xfrm>
            <a:off x="1605268" y="2937874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38AC50-2D05-4AED-B81E-A8D52F0A64B1}"/>
              </a:ext>
            </a:extLst>
          </p:cNvPr>
          <p:cNvSpPr/>
          <p:nvPr/>
        </p:nvSpPr>
        <p:spPr>
          <a:xfrm>
            <a:off x="1464886" y="4038497"/>
            <a:ext cx="731963" cy="7319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1A7DA-47F5-49C7-A852-1BB375A89417}"/>
              </a:ext>
            </a:extLst>
          </p:cNvPr>
          <p:cNvSpPr txBox="1"/>
          <p:nvPr/>
        </p:nvSpPr>
        <p:spPr>
          <a:xfrm>
            <a:off x="1611762" y="4032569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6B8915-ED10-4FB3-A2C5-976AB3F9EC65}"/>
              </a:ext>
            </a:extLst>
          </p:cNvPr>
          <p:cNvSpPr/>
          <p:nvPr/>
        </p:nvSpPr>
        <p:spPr>
          <a:xfrm>
            <a:off x="1458392" y="5111503"/>
            <a:ext cx="731963" cy="7319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A13484-7488-49A6-9070-5910FEB982B6}"/>
              </a:ext>
            </a:extLst>
          </p:cNvPr>
          <p:cNvSpPr txBox="1"/>
          <p:nvPr/>
        </p:nvSpPr>
        <p:spPr>
          <a:xfrm>
            <a:off x="1549605" y="5106809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4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19B1D7C0-1B9D-47FE-A46E-2DD4930AF9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7"/>
          <a:stretch/>
        </p:blipFill>
        <p:spPr>
          <a:xfrm>
            <a:off x="7178867" y="886406"/>
            <a:ext cx="5678221" cy="47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1D7CA35-A4CF-498A-B27E-C7F73708C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0"/>
          <a:stretch/>
        </p:blipFill>
        <p:spPr bwMode="auto">
          <a:xfrm>
            <a:off x="928159" y="-2"/>
            <a:ext cx="1033514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1588" y="1"/>
            <a:ext cx="121882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241E61-8A1B-9E41-96F1-2F4DE9F70362}"/>
              </a:ext>
            </a:extLst>
          </p:cNvPr>
          <p:cNvGrpSpPr/>
          <p:nvPr/>
        </p:nvGrpSpPr>
        <p:grpSpPr>
          <a:xfrm>
            <a:off x="1947929" y="2686501"/>
            <a:ext cx="8296142" cy="1194541"/>
            <a:chOff x="3892683" y="5255785"/>
            <a:chExt cx="16592283" cy="2389082"/>
          </a:xfrm>
        </p:grpSpPr>
        <p:sp>
          <p:nvSpPr>
            <p:cNvPr id="9" name="TextBox 8"/>
            <p:cNvSpPr txBox="1"/>
            <p:nvPr/>
          </p:nvSpPr>
          <p:spPr>
            <a:xfrm>
              <a:off x="3892683" y="6229095"/>
              <a:ext cx="16592283" cy="1415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Questions?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88CC73-273C-A24C-AD47-3491BB45C363}"/>
                </a:ext>
              </a:extLst>
            </p:cNvPr>
            <p:cNvSpPr/>
            <p:nvPr/>
          </p:nvSpPr>
          <p:spPr>
            <a:xfrm>
              <a:off x="11862029" y="5255785"/>
              <a:ext cx="653586" cy="653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66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4D20D-E107-4C7F-85CB-EDBB7B22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647" y="0"/>
            <a:ext cx="936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8B88-E54D-44BF-800E-EE0F2C8F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0"/>
            <a:ext cx="1069809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29859-C70D-435F-BE00-30AD184D854D}"/>
              </a:ext>
            </a:extLst>
          </p:cNvPr>
          <p:cNvSpPr txBox="1"/>
          <p:nvPr/>
        </p:nvSpPr>
        <p:spPr>
          <a:xfrm>
            <a:off x="1346830" y="668857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adugi" panose="020B0502040204020203" pitchFamily="34" charset="0"/>
                <a:ea typeface="Gadugi" panose="020B0502040204020203" pitchFamily="34" charset="0"/>
                <a:cs typeface="Lato Black" panose="020F0502020204030203" pitchFamily="34" charset="0"/>
              </a:rPr>
              <a:t>Roadmap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F965B-4106-4C4E-BDD1-9210E1D89633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3576C-6FD3-4039-9A1D-A227624072A0}"/>
              </a:ext>
            </a:extLst>
          </p:cNvPr>
          <p:cNvSpPr/>
          <p:nvPr/>
        </p:nvSpPr>
        <p:spPr>
          <a:xfrm>
            <a:off x="7942997" y="0"/>
            <a:ext cx="4249004" cy="68783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193E-6591-4FF7-9E6B-ED9558D6085C}"/>
              </a:ext>
            </a:extLst>
          </p:cNvPr>
          <p:cNvSpPr txBox="1"/>
          <p:nvPr/>
        </p:nvSpPr>
        <p:spPr>
          <a:xfrm>
            <a:off x="1894574" y="1552406"/>
            <a:ext cx="542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Data to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0CFB4-113E-46DF-BF33-EC24D59CB4E5}"/>
              </a:ext>
            </a:extLst>
          </p:cNvPr>
          <p:cNvSpPr txBox="1"/>
          <p:nvPr/>
        </p:nvSpPr>
        <p:spPr>
          <a:xfrm>
            <a:off x="1894574" y="3653151"/>
            <a:ext cx="542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R-Challenges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754FE-B6C5-4BB2-A137-1501D74634FB}"/>
              </a:ext>
            </a:extLst>
          </p:cNvPr>
          <p:cNvSpPr txBox="1"/>
          <p:nvPr/>
        </p:nvSpPr>
        <p:spPr>
          <a:xfrm>
            <a:off x="1901068" y="4791191"/>
            <a:ext cx="542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Live 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54ECF-3488-4C4B-8B5A-7D3BFFFA7180}"/>
              </a:ext>
            </a:extLst>
          </p:cNvPr>
          <p:cNvSpPr txBox="1"/>
          <p:nvPr/>
        </p:nvSpPr>
        <p:spPr>
          <a:xfrm>
            <a:off x="1901068" y="5930374"/>
            <a:ext cx="542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Reflections &amp; Questions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1B451B-4389-4FAC-A88A-B80700266419}"/>
              </a:ext>
            </a:extLst>
          </p:cNvPr>
          <p:cNvSpPr/>
          <p:nvPr/>
        </p:nvSpPr>
        <p:spPr>
          <a:xfrm>
            <a:off x="880339" y="3032502"/>
            <a:ext cx="433011" cy="32679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7F84913-2D66-4AF7-A130-B13EE934EB68}"/>
              </a:ext>
            </a:extLst>
          </p:cNvPr>
          <p:cNvSpPr/>
          <p:nvPr/>
        </p:nvSpPr>
        <p:spPr>
          <a:xfrm>
            <a:off x="1091684" y="3969609"/>
            <a:ext cx="150125" cy="27636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12BA4-DD38-4BCD-AAB8-F43751D67E1E}"/>
              </a:ext>
            </a:extLst>
          </p:cNvPr>
          <p:cNvSpPr/>
          <p:nvPr/>
        </p:nvSpPr>
        <p:spPr>
          <a:xfrm>
            <a:off x="875827" y="1420030"/>
            <a:ext cx="731963" cy="7319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9A135-4724-423A-9297-B14DE46BB9AA}"/>
              </a:ext>
            </a:extLst>
          </p:cNvPr>
          <p:cNvSpPr txBox="1"/>
          <p:nvPr/>
        </p:nvSpPr>
        <p:spPr>
          <a:xfrm>
            <a:off x="1002286" y="1415176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EFA36-8F5D-42EB-AE6C-60E5EC338104}"/>
              </a:ext>
            </a:extLst>
          </p:cNvPr>
          <p:cNvSpPr/>
          <p:nvPr/>
        </p:nvSpPr>
        <p:spPr>
          <a:xfrm>
            <a:off x="855410" y="2488342"/>
            <a:ext cx="731963" cy="7319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76686A-DCA5-4A80-81B0-BB0FDAEFB177}"/>
              </a:ext>
            </a:extLst>
          </p:cNvPr>
          <p:cNvSpPr txBox="1"/>
          <p:nvPr/>
        </p:nvSpPr>
        <p:spPr>
          <a:xfrm>
            <a:off x="1002286" y="2482414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38AC50-2D05-4AED-B81E-A8D52F0A64B1}"/>
              </a:ext>
            </a:extLst>
          </p:cNvPr>
          <p:cNvSpPr/>
          <p:nvPr/>
        </p:nvSpPr>
        <p:spPr>
          <a:xfrm>
            <a:off x="861904" y="3583037"/>
            <a:ext cx="731963" cy="7319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1A7DA-47F5-49C7-A852-1BB375A89417}"/>
              </a:ext>
            </a:extLst>
          </p:cNvPr>
          <p:cNvSpPr txBox="1"/>
          <p:nvPr/>
        </p:nvSpPr>
        <p:spPr>
          <a:xfrm>
            <a:off x="1008780" y="3577109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6B8915-ED10-4FB3-A2C5-976AB3F9EC65}"/>
              </a:ext>
            </a:extLst>
          </p:cNvPr>
          <p:cNvSpPr/>
          <p:nvPr/>
        </p:nvSpPr>
        <p:spPr>
          <a:xfrm>
            <a:off x="875827" y="4680120"/>
            <a:ext cx="731963" cy="7319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A13484-7488-49A6-9070-5910FEB982B6}"/>
              </a:ext>
            </a:extLst>
          </p:cNvPr>
          <p:cNvSpPr txBox="1"/>
          <p:nvPr/>
        </p:nvSpPr>
        <p:spPr>
          <a:xfrm>
            <a:off x="989117" y="4651349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FBDC29-A304-43BA-AD3D-8D27786E0688}"/>
              </a:ext>
            </a:extLst>
          </p:cNvPr>
          <p:cNvSpPr txBox="1"/>
          <p:nvPr/>
        </p:nvSpPr>
        <p:spPr>
          <a:xfrm>
            <a:off x="1901068" y="2626103"/>
            <a:ext cx="542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Architecture &amp; Design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154938-8D4E-4F5C-A7A6-47432AEFA721}"/>
              </a:ext>
            </a:extLst>
          </p:cNvPr>
          <p:cNvSpPr/>
          <p:nvPr/>
        </p:nvSpPr>
        <p:spPr>
          <a:xfrm>
            <a:off x="855410" y="5694350"/>
            <a:ext cx="731963" cy="73196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52D09-395E-423D-876A-80B4E938811C}"/>
              </a:ext>
            </a:extLst>
          </p:cNvPr>
          <p:cNvSpPr txBox="1"/>
          <p:nvPr/>
        </p:nvSpPr>
        <p:spPr>
          <a:xfrm>
            <a:off x="1002286" y="5665233"/>
            <a:ext cx="8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ato" panose="020F0502020204030203"/>
              </a:rPr>
              <a:t>5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D8C9861-5CEC-4918-A7CE-9B7C8D98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854"/>
          <a:stretch/>
        </p:blipFill>
        <p:spPr>
          <a:xfrm>
            <a:off x="7830039" y="1424943"/>
            <a:ext cx="4633852" cy="3621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52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EA865-FEA7-4161-ACB5-312DB193DC8B}"/>
              </a:ext>
            </a:extLst>
          </p:cNvPr>
          <p:cNvSpPr txBox="1"/>
          <p:nvPr/>
        </p:nvSpPr>
        <p:spPr>
          <a:xfrm>
            <a:off x="1346830" y="668857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Lato Black" panose="020F0502020204030203" pitchFamily="34" charset="0"/>
              </a:rPr>
              <a:t>Data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A2ACD-8D59-4DF8-A2FD-BF4706A13DEC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0016EF-2266-4DD8-8EF9-04084062C063}"/>
              </a:ext>
            </a:extLst>
          </p:cNvPr>
          <p:cNvSpPr/>
          <p:nvPr/>
        </p:nvSpPr>
        <p:spPr>
          <a:xfrm>
            <a:off x="2651704" y="1819648"/>
            <a:ext cx="1467556" cy="14849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D667963E-8D94-4A39-9452-B4F625398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9"/>
          <a:stretch/>
        </p:blipFill>
        <p:spPr>
          <a:xfrm>
            <a:off x="2793228" y="2018441"/>
            <a:ext cx="1270000" cy="97715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EEDDED8B-4144-4ECC-AAD8-A6A7869A649C}"/>
              </a:ext>
            </a:extLst>
          </p:cNvPr>
          <p:cNvSpPr/>
          <p:nvPr/>
        </p:nvSpPr>
        <p:spPr>
          <a:xfrm rot="2569364">
            <a:off x="2694450" y="4266649"/>
            <a:ext cx="1467556" cy="14849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8C1C3AA-4693-450B-9338-B5A1965893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9" b="25966"/>
          <a:stretch/>
        </p:blipFill>
        <p:spPr>
          <a:xfrm>
            <a:off x="2507779" y="4417364"/>
            <a:ext cx="1840898" cy="115063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77E359-CA1A-4BB8-9687-D1B1C965A2B5}"/>
              </a:ext>
            </a:extLst>
          </p:cNvPr>
          <p:cNvCxnSpPr>
            <a:cxnSpLocks/>
            <a:stCxn id="83" idx="1"/>
            <a:endCxn id="8" idx="5"/>
          </p:cNvCxnSpPr>
          <p:nvPr/>
        </p:nvCxnSpPr>
        <p:spPr>
          <a:xfrm flipH="1" flipV="1">
            <a:off x="3904341" y="3087117"/>
            <a:ext cx="427931" cy="7824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EB8752-5BAB-4BDB-9FF7-013EA3B3FA4D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6391696" y="3869563"/>
            <a:ext cx="364069" cy="7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CFFCF07-372E-4A07-9633-9983FBEF8353}"/>
              </a:ext>
            </a:extLst>
          </p:cNvPr>
          <p:cNvSpPr txBox="1"/>
          <p:nvPr/>
        </p:nvSpPr>
        <p:spPr>
          <a:xfrm>
            <a:off x="4332272" y="3607953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GH Actions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A462B53-E4BD-480B-B60C-8F33FE9D5A7A}"/>
              </a:ext>
            </a:extLst>
          </p:cNvPr>
          <p:cNvCxnSpPr>
            <a:cxnSpLocks/>
            <a:stCxn id="45" idx="0"/>
            <a:endCxn id="83" idx="1"/>
          </p:cNvCxnSpPr>
          <p:nvPr/>
        </p:nvCxnSpPr>
        <p:spPr>
          <a:xfrm flipV="1">
            <a:off x="3932906" y="3869563"/>
            <a:ext cx="399366" cy="5949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719B673B-15F8-49BD-AF09-227D37B944C3}"/>
              </a:ext>
            </a:extLst>
          </p:cNvPr>
          <p:cNvSpPr/>
          <p:nvPr/>
        </p:nvSpPr>
        <p:spPr>
          <a:xfrm>
            <a:off x="6391696" y="3127097"/>
            <a:ext cx="1467556" cy="14849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0" name="Picture 79" descr="Shape&#10;&#10;Description automatically generated with low confidence">
            <a:extLst>
              <a:ext uri="{FF2B5EF4-FFF2-40B4-BE49-F238E27FC236}">
                <a16:creationId xmlns:a16="http://schemas.microsoft.com/office/drawing/2014/main" id="{EDB99686-F232-4E42-9BEA-00A37A6A7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5" t="5816" r="14057" b="21111"/>
          <a:stretch/>
        </p:blipFill>
        <p:spPr>
          <a:xfrm>
            <a:off x="6530528" y="3278160"/>
            <a:ext cx="1157157" cy="11430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1E818AF-D7CC-465F-9CDD-9F03111FCB42}"/>
              </a:ext>
            </a:extLst>
          </p:cNvPr>
          <p:cNvSpPr txBox="1"/>
          <p:nvPr/>
        </p:nvSpPr>
        <p:spPr>
          <a:xfrm>
            <a:off x="888794" y="2076850"/>
            <a:ext cx="1706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Our World</a:t>
            </a:r>
          </a:p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in 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E2A2D32-6FF5-4EDD-8956-588CCEEF28D6}"/>
              </a:ext>
            </a:extLst>
          </p:cNvPr>
          <p:cNvSpPr txBox="1"/>
          <p:nvPr/>
        </p:nvSpPr>
        <p:spPr>
          <a:xfrm>
            <a:off x="202518" y="3849660"/>
            <a:ext cx="24000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COVID-19</a:t>
            </a:r>
          </a:p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Open Data</a:t>
            </a:r>
          </a:p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Working Group</a:t>
            </a:r>
          </a:p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+    </a:t>
            </a:r>
          </a:p>
          <a:p>
            <a:pPr algn="r"/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Census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A787138-7CED-413C-A7D7-3DF27FC48D65}"/>
              </a:ext>
            </a:extLst>
          </p:cNvPr>
          <p:cNvCxnSpPr>
            <a:cxnSpLocks/>
            <a:stCxn id="103" idx="6"/>
            <a:endCxn id="194" idx="2"/>
          </p:cNvCxnSpPr>
          <p:nvPr/>
        </p:nvCxnSpPr>
        <p:spPr>
          <a:xfrm>
            <a:off x="7859252" y="3869563"/>
            <a:ext cx="4603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E7678D9D-3281-45CF-9609-D64ABC51E195}"/>
              </a:ext>
            </a:extLst>
          </p:cNvPr>
          <p:cNvSpPr/>
          <p:nvPr/>
        </p:nvSpPr>
        <p:spPr>
          <a:xfrm>
            <a:off x="8319622" y="3127097"/>
            <a:ext cx="1467556" cy="14849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A369612-E09A-47D1-9E73-B31F7EE16A12}"/>
              </a:ext>
            </a:extLst>
          </p:cNvPr>
          <p:cNvCxnSpPr>
            <a:cxnSpLocks/>
            <a:stCxn id="194" idx="6"/>
            <a:endCxn id="201" idx="2"/>
          </p:cNvCxnSpPr>
          <p:nvPr/>
        </p:nvCxnSpPr>
        <p:spPr>
          <a:xfrm>
            <a:off x="9787178" y="3869563"/>
            <a:ext cx="4603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0054C66E-B7B7-4A5A-864B-598391DC3D28}"/>
              </a:ext>
            </a:extLst>
          </p:cNvPr>
          <p:cNvSpPr/>
          <p:nvPr/>
        </p:nvSpPr>
        <p:spPr>
          <a:xfrm>
            <a:off x="10247548" y="3127097"/>
            <a:ext cx="1467556" cy="14849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8" name="Picture 207" descr="Shape&#10;&#10;Description automatically generated with low confidence">
            <a:extLst>
              <a:ext uri="{FF2B5EF4-FFF2-40B4-BE49-F238E27FC236}">
                <a16:creationId xmlns:a16="http://schemas.microsoft.com/office/drawing/2014/main" id="{3DE94344-0A03-4A8F-9C79-D2E6634E0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735" y="3330658"/>
            <a:ext cx="1040369" cy="1040369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low confidence">
            <a:extLst>
              <a:ext uri="{FF2B5EF4-FFF2-40B4-BE49-F238E27FC236}">
                <a16:creationId xmlns:a16="http://schemas.microsoft.com/office/drawing/2014/main" id="{D4EC7700-DE4A-4878-A20F-921E562548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2452" r="17792" b="16628"/>
          <a:stretch/>
        </p:blipFill>
        <p:spPr>
          <a:xfrm>
            <a:off x="8590723" y="3310085"/>
            <a:ext cx="860699" cy="1079150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EA28257-21D0-44C3-B387-F381659442F4}"/>
              </a:ext>
            </a:extLst>
          </p:cNvPr>
          <p:cNvCxnSpPr>
            <a:cxnSpLocks/>
            <a:stCxn id="83" idx="3"/>
            <a:endCxn id="103" idx="2"/>
          </p:cNvCxnSpPr>
          <p:nvPr/>
        </p:nvCxnSpPr>
        <p:spPr>
          <a:xfrm>
            <a:off x="6131162" y="3869563"/>
            <a:ext cx="2605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49269770-5AE4-4AB2-B1BC-2EBC59A796D1}"/>
              </a:ext>
            </a:extLst>
          </p:cNvPr>
          <p:cNvSpPr txBox="1"/>
          <p:nvPr/>
        </p:nvSpPr>
        <p:spPr>
          <a:xfrm>
            <a:off x="6461229" y="2671073"/>
            <a:ext cx="1291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Process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77602AB-0ECC-4FD4-9B62-81E19E981843}"/>
              </a:ext>
            </a:extLst>
          </p:cNvPr>
          <p:cNvSpPr txBox="1"/>
          <p:nvPr/>
        </p:nvSpPr>
        <p:spPr>
          <a:xfrm>
            <a:off x="8640198" y="2641660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Plot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DDFA48-03E0-4A1F-B28B-83119FE0A0BE}"/>
              </a:ext>
            </a:extLst>
          </p:cNvPr>
          <p:cNvSpPr txBox="1"/>
          <p:nvPr/>
        </p:nvSpPr>
        <p:spPr>
          <a:xfrm>
            <a:off x="10335636" y="263183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3">
                    <a:lumMod val="50000"/>
                  </a:schemeClr>
                </a:solidFill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426301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EA865-FEA7-4161-ACB5-312DB193DC8B}"/>
              </a:ext>
            </a:extLst>
          </p:cNvPr>
          <p:cNvSpPr txBox="1"/>
          <p:nvPr/>
        </p:nvSpPr>
        <p:spPr>
          <a:xfrm>
            <a:off x="1346830" y="668857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Lato Black" panose="020F0502020204030203" pitchFamily="34" charset="0"/>
              </a:rPr>
              <a:t>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A2ACD-8D59-4DF8-A2FD-BF4706A13DEC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4D4FA8-31C2-44B5-BF20-BD777E0E249C}"/>
              </a:ext>
            </a:extLst>
          </p:cNvPr>
          <p:cNvSpPr txBox="1"/>
          <p:nvPr/>
        </p:nvSpPr>
        <p:spPr>
          <a:xfrm>
            <a:off x="4481918" y="1713439"/>
            <a:ext cx="5501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Merge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  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Lato"/>
              </a:rPr>
              <a:t>Pandas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D899BE-E3A0-4828-9671-555B0D7CC390}"/>
              </a:ext>
            </a:extLst>
          </p:cNvPr>
          <p:cNvSpPr txBox="1"/>
          <p:nvPr/>
        </p:nvSpPr>
        <p:spPr>
          <a:xfrm>
            <a:off x="4481918" y="5017727"/>
            <a:ext cx="688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Calculate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  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Lato"/>
              </a:rPr>
              <a:t>Pandas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21177F1-C5E6-4E60-829A-E11C91AA02A0}"/>
              </a:ext>
            </a:extLst>
          </p:cNvPr>
          <p:cNvSpPr/>
          <p:nvPr/>
        </p:nvSpPr>
        <p:spPr>
          <a:xfrm>
            <a:off x="2664559" y="1405594"/>
            <a:ext cx="1551548" cy="1475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0FB40-87A8-4B74-AC29-1582FBCF2209}"/>
              </a:ext>
            </a:extLst>
          </p:cNvPr>
          <p:cNvSpPr/>
          <p:nvPr/>
        </p:nvSpPr>
        <p:spPr>
          <a:xfrm>
            <a:off x="2664559" y="3112465"/>
            <a:ext cx="1551548" cy="147527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B8A8E15-875E-4D34-B038-8CDED475A807}"/>
              </a:ext>
            </a:extLst>
          </p:cNvPr>
          <p:cNvSpPr/>
          <p:nvPr/>
        </p:nvSpPr>
        <p:spPr>
          <a:xfrm>
            <a:off x="2659451" y="4829011"/>
            <a:ext cx="1551548" cy="14752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2BDDA8B-04AC-41EA-8275-6B0916B57132}"/>
              </a:ext>
            </a:extLst>
          </p:cNvPr>
          <p:cNvSpPr txBox="1"/>
          <p:nvPr/>
        </p:nvSpPr>
        <p:spPr>
          <a:xfrm>
            <a:off x="4481917" y="3365583"/>
            <a:ext cx="7301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Wrangle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 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Lato"/>
              </a:rPr>
              <a:t>GeoPandas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Lato"/>
            </a:endParaRP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698D8AC-6223-4AAF-89DC-F31E987ACB5F}"/>
              </a:ext>
            </a:extLst>
          </p:cNvPr>
          <p:cNvCxnSpPr>
            <a:cxnSpLocks/>
            <a:stCxn id="158" idx="4"/>
            <a:endCxn id="160" idx="0"/>
          </p:cNvCxnSpPr>
          <p:nvPr/>
        </p:nvCxnSpPr>
        <p:spPr>
          <a:xfrm>
            <a:off x="3440333" y="2880866"/>
            <a:ext cx="0" cy="2315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29CD231-7EAA-4969-A32F-4D7B083F2ABE}"/>
              </a:ext>
            </a:extLst>
          </p:cNvPr>
          <p:cNvCxnSpPr>
            <a:cxnSpLocks/>
            <a:stCxn id="160" idx="4"/>
            <a:endCxn id="162" idx="0"/>
          </p:cNvCxnSpPr>
          <p:nvPr/>
        </p:nvCxnSpPr>
        <p:spPr>
          <a:xfrm flipH="1">
            <a:off x="3435225" y="4587737"/>
            <a:ext cx="5108" cy="24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187" descr="Shape&#10;&#10;Description automatically generated with low confidence">
            <a:extLst>
              <a:ext uri="{FF2B5EF4-FFF2-40B4-BE49-F238E27FC236}">
                <a16:creationId xmlns:a16="http://schemas.microsoft.com/office/drawing/2014/main" id="{0792C229-AA60-4F64-AE6B-9E032D383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t="14726" r="21470" b="29291"/>
          <a:stretch/>
        </p:blipFill>
        <p:spPr>
          <a:xfrm rot="10800000">
            <a:off x="2869658" y="1688992"/>
            <a:ext cx="1131134" cy="1091288"/>
          </a:xfrm>
          <a:prstGeom prst="rect">
            <a:avLst/>
          </a:prstGeom>
        </p:spPr>
      </p:pic>
      <p:pic>
        <p:nvPicPr>
          <p:cNvPr id="192" name="Picture 191" descr="Shape&#10;&#10;Description automatically generated with low confidence">
            <a:extLst>
              <a:ext uri="{FF2B5EF4-FFF2-40B4-BE49-F238E27FC236}">
                <a16:creationId xmlns:a16="http://schemas.microsoft.com/office/drawing/2014/main" id="{88F849CE-4BBD-4DF1-AE55-C65E7EE3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17365" b="15612"/>
          <a:stretch/>
        </p:blipFill>
        <p:spPr>
          <a:xfrm>
            <a:off x="2930370" y="4929597"/>
            <a:ext cx="1009708" cy="1274099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AC425D8A-78E2-4D26-800C-E2624BE6F8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22918" b="12572"/>
          <a:stretch/>
        </p:blipFill>
        <p:spPr>
          <a:xfrm>
            <a:off x="2834451" y="3142267"/>
            <a:ext cx="1009708" cy="14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EA865-FEA7-4161-ACB5-312DB193DC8B}"/>
              </a:ext>
            </a:extLst>
          </p:cNvPr>
          <p:cNvSpPr txBox="1"/>
          <p:nvPr/>
        </p:nvSpPr>
        <p:spPr>
          <a:xfrm>
            <a:off x="1346830" y="668857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Lato Black" panose="020F0502020204030203" pitchFamily="34" charset="0"/>
              </a:rPr>
              <a:t>Plot &amp; Publish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A2ACD-8D59-4DF8-A2FD-BF4706A13DEC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4D4FA8-31C2-44B5-BF20-BD777E0E249C}"/>
              </a:ext>
            </a:extLst>
          </p:cNvPr>
          <p:cNvSpPr txBox="1"/>
          <p:nvPr/>
        </p:nvSpPr>
        <p:spPr>
          <a:xfrm>
            <a:off x="4452778" y="1723472"/>
            <a:ext cx="752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Altair  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Lato"/>
              </a:rPr>
              <a:t>Choropleth + Line</a:t>
            </a:r>
            <a:endParaRPr lang="en-US" sz="4800" b="1" dirty="0">
              <a:solidFill>
                <a:schemeClr val="accent3">
                  <a:lumMod val="50000"/>
                </a:schemeClr>
              </a:solidFill>
              <a:latin typeface="Lato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D899BE-E3A0-4828-9671-555B0D7CC390}"/>
              </a:ext>
            </a:extLst>
          </p:cNvPr>
          <p:cNvSpPr txBox="1"/>
          <p:nvPr/>
        </p:nvSpPr>
        <p:spPr>
          <a:xfrm>
            <a:off x="4452779" y="5067021"/>
            <a:ext cx="7523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Heroku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Lato"/>
              </a:rPr>
              <a:t>  GH + Deploy</a:t>
            </a:r>
            <a:endParaRPr lang="en-US" sz="4800" b="1" dirty="0">
              <a:solidFill>
                <a:schemeClr val="accent3">
                  <a:lumMod val="50000"/>
                </a:schemeClr>
              </a:solidFill>
              <a:latin typeface="Lato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21177F1-C5E6-4E60-829A-E11C91AA02A0}"/>
              </a:ext>
            </a:extLst>
          </p:cNvPr>
          <p:cNvSpPr/>
          <p:nvPr/>
        </p:nvSpPr>
        <p:spPr>
          <a:xfrm>
            <a:off x="2635420" y="1454888"/>
            <a:ext cx="1551548" cy="1475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0FB40-87A8-4B74-AC29-1582FBCF2209}"/>
              </a:ext>
            </a:extLst>
          </p:cNvPr>
          <p:cNvSpPr/>
          <p:nvPr/>
        </p:nvSpPr>
        <p:spPr>
          <a:xfrm>
            <a:off x="2635420" y="3161759"/>
            <a:ext cx="1551548" cy="147527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B8A8E15-875E-4D34-B038-8CDED475A807}"/>
              </a:ext>
            </a:extLst>
          </p:cNvPr>
          <p:cNvSpPr/>
          <p:nvPr/>
        </p:nvSpPr>
        <p:spPr>
          <a:xfrm>
            <a:off x="2630312" y="4878305"/>
            <a:ext cx="1551548" cy="14752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2BDDA8B-04AC-41EA-8275-6B0916B57132}"/>
              </a:ext>
            </a:extLst>
          </p:cNvPr>
          <p:cNvSpPr txBox="1"/>
          <p:nvPr/>
        </p:nvSpPr>
        <p:spPr>
          <a:xfrm>
            <a:off x="4452779" y="3414877"/>
            <a:ext cx="733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Dash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Lato"/>
              </a:rPr>
              <a:t> 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Lato"/>
              </a:rPr>
              <a:t> Tabs + Selectors</a:t>
            </a:r>
            <a:endParaRPr lang="en-US" sz="4800" dirty="0">
              <a:solidFill>
                <a:schemeClr val="accent3">
                  <a:lumMod val="50000"/>
                </a:schemeClr>
              </a:solidFill>
              <a:latin typeface="Lato"/>
            </a:endParaRP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698D8AC-6223-4AAF-89DC-F31E987ACB5F}"/>
              </a:ext>
            </a:extLst>
          </p:cNvPr>
          <p:cNvCxnSpPr>
            <a:cxnSpLocks/>
            <a:stCxn id="158" idx="4"/>
            <a:endCxn id="160" idx="0"/>
          </p:cNvCxnSpPr>
          <p:nvPr/>
        </p:nvCxnSpPr>
        <p:spPr>
          <a:xfrm>
            <a:off x="3411194" y="2930160"/>
            <a:ext cx="0" cy="2315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29CD231-7EAA-4969-A32F-4D7B083F2ABE}"/>
              </a:ext>
            </a:extLst>
          </p:cNvPr>
          <p:cNvCxnSpPr>
            <a:cxnSpLocks/>
            <a:stCxn id="160" idx="4"/>
            <a:endCxn id="162" idx="0"/>
          </p:cNvCxnSpPr>
          <p:nvPr/>
        </p:nvCxnSpPr>
        <p:spPr>
          <a:xfrm flipH="1">
            <a:off x="3406086" y="4637031"/>
            <a:ext cx="5108" cy="241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99157CE-6F98-413C-942A-4A8D86C2D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t="4016" r="12225" b="19197"/>
          <a:stretch/>
        </p:blipFill>
        <p:spPr>
          <a:xfrm>
            <a:off x="2968162" y="1759690"/>
            <a:ext cx="875846" cy="88711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002B677-22E2-40B1-9AC6-C493FE60D4C4}"/>
              </a:ext>
            </a:extLst>
          </p:cNvPr>
          <p:cNvSpPr/>
          <p:nvPr/>
        </p:nvSpPr>
        <p:spPr>
          <a:xfrm>
            <a:off x="835091" y="1464493"/>
            <a:ext cx="1551548" cy="1475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F6D32148-E38D-4E6B-9F7D-2A4805985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2452" r="17792" b="16628"/>
          <a:stretch/>
        </p:blipFill>
        <p:spPr>
          <a:xfrm>
            <a:off x="1163584" y="1651832"/>
            <a:ext cx="860699" cy="10791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A17186-5873-453C-80E0-9F594AE48259}"/>
              </a:ext>
            </a:extLst>
          </p:cNvPr>
          <p:cNvCxnSpPr>
            <a:cxnSpLocks/>
            <a:stCxn id="18" idx="6"/>
            <a:endCxn id="158" idx="2"/>
          </p:cNvCxnSpPr>
          <p:nvPr/>
        </p:nvCxnSpPr>
        <p:spPr>
          <a:xfrm flipV="1">
            <a:off x="2386639" y="2192524"/>
            <a:ext cx="248781" cy="960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Bent 8">
            <a:extLst>
              <a:ext uri="{FF2B5EF4-FFF2-40B4-BE49-F238E27FC236}">
                <a16:creationId xmlns:a16="http://schemas.microsoft.com/office/drawing/2014/main" id="{67C46C01-EB96-4083-A395-02B6FCE21C56}"/>
              </a:ext>
            </a:extLst>
          </p:cNvPr>
          <p:cNvSpPr/>
          <p:nvPr/>
        </p:nvSpPr>
        <p:spPr>
          <a:xfrm rot="13344397" flipV="1">
            <a:off x="3692877" y="2844354"/>
            <a:ext cx="429983" cy="404196"/>
          </a:xfrm>
          <a:prstGeom prst="bentArrow">
            <a:avLst>
              <a:gd name="adj1" fmla="val 15656"/>
              <a:gd name="adj2" fmla="val 20184"/>
              <a:gd name="adj3" fmla="val 35422"/>
              <a:gd name="adj4" fmla="val 828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044B04D-3CC1-45E2-A608-0BB8CC4DC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" b="16402"/>
          <a:stretch/>
        </p:blipFill>
        <p:spPr>
          <a:xfrm>
            <a:off x="2770946" y="5084793"/>
            <a:ext cx="1275387" cy="1043085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0B18CFEB-0078-4DDD-B19B-18C010949F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9752" r="7892" b="15741"/>
          <a:stretch/>
        </p:blipFill>
        <p:spPr>
          <a:xfrm>
            <a:off x="2817401" y="3445117"/>
            <a:ext cx="1177370" cy="10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8B77ED-0136-490B-8B2B-D61DAD5E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7920" y="0"/>
            <a:ext cx="9493196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7FA89E-5F2F-46EF-B7E3-82A4B315FA3C}"/>
              </a:ext>
            </a:extLst>
          </p:cNvPr>
          <p:cNvSpPr/>
          <p:nvPr/>
        </p:nvSpPr>
        <p:spPr>
          <a:xfrm>
            <a:off x="1589" y="0"/>
            <a:ext cx="56076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861AB-1717-CC4A-91B0-FB5CBED3CE46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3A09D51-7C79-6746-9EA4-890B5EDA5412}"/>
              </a:ext>
            </a:extLst>
          </p:cNvPr>
          <p:cNvSpPr txBox="1">
            <a:spLocks/>
          </p:cNvSpPr>
          <p:nvPr/>
        </p:nvSpPr>
        <p:spPr>
          <a:xfrm>
            <a:off x="752710" y="1962871"/>
            <a:ext cx="4105399" cy="2772047"/>
          </a:xfrm>
          <a:prstGeom prst="rect">
            <a:avLst/>
          </a:prstGeom>
        </p:spPr>
        <p:txBody>
          <a:bodyPr vert="horz" wrap="square" lIns="108717" tIns="54359" rIns="108717" bIns="543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Worries about her 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health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and her 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family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who live abroad.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2800" dirty="0">
              <a:solidFill>
                <a:schemeClr val="bg1"/>
              </a:solidFill>
              <a:latin typeface="Lato"/>
              <a:ea typeface="Lato Light" panose="020F0502020204030203" pitchFamily="34" charset="0"/>
              <a:cs typeface="DokChampa" panose="020B0502040204020203" pitchFamily="34" charset="-34"/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More advanced users too!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F2644-18F7-46D1-AE3F-D583D710B276}"/>
              </a:ext>
            </a:extLst>
          </p:cNvPr>
          <p:cNvSpPr txBox="1"/>
          <p:nvPr/>
        </p:nvSpPr>
        <p:spPr>
          <a:xfrm>
            <a:off x="1292291" y="645773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Joan</a:t>
            </a:r>
          </a:p>
        </p:txBody>
      </p:sp>
    </p:spTree>
    <p:extLst>
      <p:ext uri="{BB962C8B-B14F-4D97-AF65-F5344CB8AC3E}">
        <p14:creationId xmlns:p14="http://schemas.microsoft.com/office/powerpoint/2010/main" val="84477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7FA89E-5F2F-46EF-B7E3-82A4B315FA3C}"/>
              </a:ext>
            </a:extLst>
          </p:cNvPr>
          <p:cNvSpPr/>
          <p:nvPr/>
        </p:nvSpPr>
        <p:spPr>
          <a:xfrm>
            <a:off x="1588" y="0"/>
            <a:ext cx="6359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B42A25-4A37-D846-B7A4-4AAA8F6EE6CB}"/>
              </a:ext>
            </a:extLst>
          </p:cNvPr>
          <p:cNvGrpSpPr/>
          <p:nvPr/>
        </p:nvGrpSpPr>
        <p:grpSpPr>
          <a:xfrm>
            <a:off x="835091" y="645773"/>
            <a:ext cx="5113198" cy="646331"/>
            <a:chOff x="1225692" y="5051711"/>
            <a:chExt cx="10226396" cy="1292662"/>
          </a:xfrm>
          <a:solidFill>
            <a:schemeClr val="bg1"/>
          </a:solidFill>
        </p:grpSpPr>
        <p:sp>
          <p:nvSpPr>
            <p:cNvPr id="9" name="TextBox 8"/>
            <p:cNvSpPr txBox="1"/>
            <p:nvPr/>
          </p:nvSpPr>
          <p:spPr>
            <a:xfrm>
              <a:off x="2147570" y="5051711"/>
              <a:ext cx="9304518" cy="12926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9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  <a:cs typeface="Gautami" panose="020B0502040204020203" pitchFamily="34" charset="0"/>
                </a:rPr>
                <a:t>Use Cases + Tabs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861AB-1717-CC4A-91B0-FB5CBED3CE46}"/>
                </a:ext>
              </a:extLst>
            </p:cNvPr>
            <p:cNvSpPr/>
            <p:nvPr/>
          </p:nvSpPr>
          <p:spPr>
            <a:xfrm>
              <a:off x="1225692" y="5371251"/>
              <a:ext cx="653586" cy="65358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A3A09D51-7C79-6746-9EA4-890B5EDA5412}"/>
              </a:ext>
            </a:extLst>
          </p:cNvPr>
          <p:cNvSpPr txBox="1">
            <a:spLocks/>
          </p:cNvSpPr>
          <p:nvPr/>
        </p:nvSpPr>
        <p:spPr>
          <a:xfrm>
            <a:off x="2518716" y="1695918"/>
            <a:ext cx="3003286" cy="2341160"/>
          </a:xfrm>
          <a:prstGeom prst="rect">
            <a:avLst/>
          </a:prstGeom>
        </p:spPr>
        <p:txBody>
          <a:bodyPr vert="horz" wrap="square" lIns="108717" tIns="54359" rIns="108717" bIns="543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40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Quick Check</a:t>
            </a: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6000" dirty="0">
              <a:solidFill>
                <a:schemeClr val="bg1"/>
              </a:solidFill>
              <a:latin typeface="Lato"/>
              <a:ea typeface="Lato Light" panose="020F0502020204030203" pitchFamily="34" charset="0"/>
              <a:cs typeface="DokChampa" panose="020B0502040204020203" pitchFamily="34" charset="-34"/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40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Exploration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C1C727A-B7E2-452E-921A-02C78A58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6" t="13793" r="13372" b="25977"/>
          <a:stretch/>
        </p:blipFill>
        <p:spPr>
          <a:xfrm>
            <a:off x="1093804" y="1713247"/>
            <a:ext cx="1126055" cy="910576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6A9BCE7-4E44-46DC-8177-F020285F21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t="7356" r="11226" b="18292"/>
          <a:stretch/>
        </p:blipFill>
        <p:spPr>
          <a:xfrm>
            <a:off x="1093804" y="3152182"/>
            <a:ext cx="1085854" cy="10444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4940B-7BAB-4951-9F63-9CCBC02D8BE5}"/>
              </a:ext>
            </a:extLst>
          </p:cNvPr>
          <p:cNvGrpSpPr/>
          <p:nvPr/>
        </p:nvGrpSpPr>
        <p:grpSpPr>
          <a:xfrm>
            <a:off x="835091" y="4828606"/>
            <a:ext cx="4686911" cy="936923"/>
            <a:chOff x="835091" y="4828606"/>
            <a:chExt cx="4686911" cy="936923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E7750C2-5787-48C1-992E-1A6CC84B6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6" t="15479" r="6255" b="30399"/>
            <a:stretch/>
          </p:blipFill>
          <p:spPr>
            <a:xfrm>
              <a:off x="835091" y="4828606"/>
              <a:ext cx="1522878" cy="936923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B3E43444-CBE1-445F-9155-3B207841827A}"/>
                </a:ext>
              </a:extLst>
            </p:cNvPr>
            <p:cNvSpPr txBox="1">
              <a:spLocks/>
            </p:cNvSpPr>
            <p:nvPr/>
          </p:nvSpPr>
          <p:spPr>
            <a:xfrm>
              <a:off x="2518716" y="4934400"/>
              <a:ext cx="3003286" cy="725333"/>
            </a:xfrm>
            <a:prstGeom prst="rect">
              <a:avLst/>
            </a:prstGeom>
          </p:spPr>
          <p:txBody>
            <a:bodyPr vert="horz" wrap="square" lIns="108717" tIns="54359" rIns="108717" bIns="5435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0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Lato"/>
                  <a:ea typeface="Lato Light" panose="020F0502020204030203" pitchFamily="34" charset="0"/>
                  <a:cs typeface="DokChampa" panose="020B0502040204020203" pitchFamily="34" charset="-34"/>
                </a:rPr>
                <a:t>Deep Dive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CFC615F-F4A3-4D9D-AE98-835D93D6B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839" y="1193761"/>
            <a:ext cx="5831895" cy="44659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264F3B-D58B-44F3-B0F1-6CCDE6903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460"/>
          <a:stretch/>
        </p:blipFill>
        <p:spPr>
          <a:xfrm>
            <a:off x="6360839" y="1193761"/>
            <a:ext cx="5824847" cy="44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1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D36E9-CBA9-4BBD-881B-4E8056BE1A05}"/>
              </a:ext>
            </a:extLst>
          </p:cNvPr>
          <p:cNvSpPr txBox="1"/>
          <p:nvPr/>
        </p:nvSpPr>
        <p:spPr>
          <a:xfrm>
            <a:off x="2002656" y="2259283"/>
            <a:ext cx="295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Clear (Font + Color)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542F-E1AE-4249-8F5E-6138FAEB5DBA}"/>
              </a:ext>
            </a:extLst>
          </p:cNvPr>
          <p:cNvSpPr txBox="1"/>
          <p:nvPr/>
        </p:nvSpPr>
        <p:spPr>
          <a:xfrm>
            <a:off x="7692948" y="4495020"/>
            <a:ext cx="34010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Inspiring (Open Source)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19B5F-6661-480E-BD90-D496BC973A26}"/>
              </a:ext>
            </a:extLst>
          </p:cNvPr>
          <p:cNvSpPr txBox="1"/>
          <p:nvPr/>
        </p:nvSpPr>
        <p:spPr>
          <a:xfrm>
            <a:off x="7692948" y="2264244"/>
            <a:ext cx="321511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Relevant (GH Actions)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6166-EF3E-4B27-90D3-4B4859048C5D}"/>
              </a:ext>
            </a:extLst>
          </p:cNvPr>
          <p:cNvSpPr txBox="1"/>
          <p:nvPr/>
        </p:nvSpPr>
        <p:spPr>
          <a:xfrm>
            <a:off x="2013231" y="4495020"/>
            <a:ext cx="27900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Exploratory (Tabs)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543FA-A7D4-4258-9A23-583931205DF1}"/>
              </a:ext>
            </a:extLst>
          </p:cNvPr>
          <p:cNvSpPr txBox="1"/>
          <p:nvPr/>
        </p:nvSpPr>
        <p:spPr>
          <a:xfrm>
            <a:off x="2002656" y="3368466"/>
            <a:ext cx="30540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Engaging (Clickable)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7C2EE-EA89-4AA0-9BEC-E304F2E98717}"/>
              </a:ext>
            </a:extLst>
          </p:cNvPr>
          <p:cNvSpPr txBox="1"/>
          <p:nvPr/>
        </p:nvSpPr>
        <p:spPr>
          <a:xfrm>
            <a:off x="7692949" y="3368466"/>
            <a:ext cx="32151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Lato"/>
                <a:cs typeface="DokChampa" panose="020B0502040204020203" pitchFamily="34" charset="-34"/>
              </a:rPr>
              <a:t>Accessible (Heroku)</a:t>
            </a:r>
          </a:p>
        </p:txBody>
      </p:sp>
      <p:pic>
        <p:nvPicPr>
          <p:cNvPr id="11" name="Graphic 10" descr="Target Audience">
            <a:extLst>
              <a:ext uri="{FF2B5EF4-FFF2-40B4-BE49-F238E27FC236}">
                <a16:creationId xmlns:a16="http://schemas.microsoft.com/office/drawing/2014/main" id="{B0926F68-E278-403E-A06A-9720289B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79" y="2044700"/>
            <a:ext cx="901714" cy="9017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733C2B-30F4-4C2E-9203-95C8DDF9DC3B}"/>
              </a:ext>
            </a:extLst>
          </p:cNvPr>
          <p:cNvGrpSpPr/>
          <p:nvPr/>
        </p:nvGrpSpPr>
        <p:grpSpPr>
          <a:xfrm>
            <a:off x="835091" y="668857"/>
            <a:ext cx="5622624" cy="646331"/>
            <a:chOff x="1225692" y="5097879"/>
            <a:chExt cx="11245248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B8E6F5-DF93-4E39-BA52-757F8F908B9E}"/>
                </a:ext>
              </a:extLst>
            </p:cNvPr>
            <p:cNvSpPr txBox="1"/>
            <p:nvPr/>
          </p:nvSpPr>
          <p:spPr>
            <a:xfrm>
              <a:off x="2249170" y="5097879"/>
              <a:ext cx="10221770" cy="12926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Lato Black" panose="020F0502020204030203" pitchFamily="34" charset="0"/>
                </a:rPr>
                <a:t>User-Centered Design</a:t>
              </a:r>
              <a:r>
                <a:rPr lang="en-US" sz="36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2AEEEB-F4E0-47AA-A90B-935A6894E509}"/>
                </a:ext>
              </a:extLst>
            </p:cNvPr>
            <p:cNvSpPr/>
            <p:nvPr/>
          </p:nvSpPr>
          <p:spPr>
            <a:xfrm>
              <a:off x="1225692" y="5371251"/>
              <a:ext cx="653586" cy="653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537B50C5-B6D9-4EF6-8FA5-0CA3C86C4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8"/>
          <a:stretch/>
        </p:blipFill>
        <p:spPr>
          <a:xfrm>
            <a:off x="6457715" y="3022589"/>
            <a:ext cx="1030680" cy="833841"/>
          </a:xfrm>
          <a:prstGeom prst="rect">
            <a:avLst/>
          </a:prstGeom>
        </p:spPr>
      </p:pic>
      <p:pic>
        <p:nvPicPr>
          <p:cNvPr id="23" name="Graphic 22" descr="Cloud Computing">
            <a:extLst>
              <a:ext uri="{FF2B5EF4-FFF2-40B4-BE49-F238E27FC236}">
                <a16:creationId xmlns:a16="http://schemas.microsoft.com/office/drawing/2014/main" id="{7B7D4926-7152-4288-83F8-BFEA0523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876" y="2083704"/>
            <a:ext cx="833841" cy="833841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B6DD931-73A3-407E-B511-2CC40C891D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6781" b="13870"/>
          <a:stretch/>
        </p:blipFill>
        <p:spPr>
          <a:xfrm>
            <a:off x="1012069" y="4313262"/>
            <a:ext cx="729524" cy="73213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7F258D1E-9880-4F64-B26D-690ED5C175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7548" b="13410"/>
          <a:stretch/>
        </p:blipFill>
        <p:spPr>
          <a:xfrm>
            <a:off x="6514797" y="4232424"/>
            <a:ext cx="888920" cy="91482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FEE5B248-3DA2-45E1-B681-00BBFC08E3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7203" r="16437" b="19234"/>
          <a:stretch/>
        </p:blipFill>
        <p:spPr>
          <a:xfrm>
            <a:off x="940657" y="3157364"/>
            <a:ext cx="800936" cy="9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7FA89E-5F2F-46EF-B7E3-82A4B315FA3C}"/>
              </a:ext>
            </a:extLst>
          </p:cNvPr>
          <p:cNvSpPr/>
          <p:nvPr/>
        </p:nvSpPr>
        <p:spPr>
          <a:xfrm>
            <a:off x="1589" y="0"/>
            <a:ext cx="56076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861AB-1717-CC4A-91B0-FB5CBED3CE46}"/>
              </a:ext>
            </a:extLst>
          </p:cNvPr>
          <p:cNvSpPr/>
          <p:nvPr/>
        </p:nvSpPr>
        <p:spPr>
          <a:xfrm>
            <a:off x="835091" y="805543"/>
            <a:ext cx="326793" cy="326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3A09D51-7C79-6746-9EA4-890B5EDA5412}"/>
              </a:ext>
            </a:extLst>
          </p:cNvPr>
          <p:cNvSpPr txBox="1">
            <a:spLocks/>
          </p:cNvSpPr>
          <p:nvPr/>
        </p:nvSpPr>
        <p:spPr>
          <a:xfrm>
            <a:off x="835091" y="2010496"/>
            <a:ext cx="4105399" cy="3356822"/>
          </a:xfrm>
          <a:prstGeom prst="rect">
            <a:avLst/>
          </a:prstGeom>
        </p:spPr>
        <p:txBody>
          <a:bodyPr vert="horz" wrap="square" lIns="108717" tIns="54359" rIns="108717" bIns="543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Altair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Interactivity</a:t>
            </a: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Lato"/>
              <a:ea typeface="Lato Light" panose="020F0502020204030203" pitchFamily="34" charset="0"/>
              <a:cs typeface="DokChampa" panose="020B0502040204020203" pitchFamily="34" charset="-34"/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Reticulate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Wrangling</a:t>
            </a: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latin typeface="Lato"/>
              <a:ea typeface="Lato Light" panose="020F0502020204030203" pitchFamily="34" charset="0"/>
              <a:cs typeface="DokChampa" panose="020B0502040204020203" pitchFamily="34" charset="-34"/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DashR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Data Structures</a:t>
            </a: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latin typeface="Lato"/>
              <a:ea typeface="Lato Light" panose="020F0502020204030203" pitchFamily="34" charset="0"/>
              <a:cs typeface="DokChampa" panose="020B0502040204020203" pitchFamily="34" charset="-34"/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Heroku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ato"/>
                <a:ea typeface="Lato Light" panose="020F0502020204030203" pitchFamily="34" charset="0"/>
                <a:cs typeface="DokChampa" panose="020B0502040204020203" pitchFamily="34" charset="-34"/>
              </a:rPr>
              <a:t>Bilingual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F2644-18F7-46D1-AE3F-D583D710B276}"/>
              </a:ext>
            </a:extLst>
          </p:cNvPr>
          <p:cNvSpPr txBox="1"/>
          <p:nvPr/>
        </p:nvSpPr>
        <p:spPr>
          <a:xfrm>
            <a:off x="1292291" y="645773"/>
            <a:ext cx="46522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aRRRRRgh</a:t>
            </a:r>
            <a:r>
              <a:rPr lang="en-US" sz="36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…</a:t>
            </a:r>
            <a:endParaRPr lang="en-US" sz="3600" b="1" dirty="0">
              <a:solidFill>
                <a:schemeClr val="accent2"/>
              </a:solidFill>
              <a:latin typeface="Gadugi" panose="020B0502040204020203" pitchFamily="34" charset="0"/>
              <a:ea typeface="Gadugi" panose="020B0502040204020203" pitchFamily="34" charset="0"/>
              <a:cs typeface="Gautam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A5BCC1-CA1A-4742-AE79-E1A3129A12B3}"/>
              </a:ext>
            </a:extLst>
          </p:cNvPr>
          <p:cNvGrpSpPr/>
          <p:nvPr/>
        </p:nvGrpSpPr>
        <p:grpSpPr>
          <a:xfrm>
            <a:off x="6687546" y="1678666"/>
            <a:ext cx="4889817" cy="3500667"/>
            <a:chOff x="6687546" y="968939"/>
            <a:chExt cx="4889817" cy="3500667"/>
          </a:xfrm>
        </p:grpSpPr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E7A426-2C3A-4054-B03C-E0563DC71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3" t="11696" b="24555"/>
            <a:stretch/>
          </p:blipFill>
          <p:spPr>
            <a:xfrm>
              <a:off x="6687546" y="968939"/>
              <a:ext cx="4889817" cy="35006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CD2FA8-DD1E-4761-B060-CE1F05E96AD2}"/>
                </a:ext>
              </a:extLst>
            </p:cNvPr>
            <p:cNvSpPr txBox="1"/>
            <p:nvPr/>
          </p:nvSpPr>
          <p:spPr>
            <a:xfrm rot="6429924">
              <a:off x="9138805" y="1228816"/>
              <a:ext cx="8592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600" dirty="0">
                  <a:latin typeface="Gadugi" panose="020B0502040204020203" pitchFamily="34" charset="0"/>
                  <a:ea typeface="Gadugi" panose="020B0502040204020203" pitchFamily="34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4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2269</TotalTime>
  <Words>271</Words>
  <Application>Microsoft Office PowerPoint</Application>
  <PresentationFormat>Widescreen</PresentationFormat>
  <Paragraphs>114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Gadugi</vt:lpstr>
      <vt:lpstr>Gill Sans MT Condensed</vt:lpstr>
      <vt:lpstr>Gill Sans Nova</vt:lpstr>
      <vt:lpstr>Lato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 Gloyn</dc:creator>
  <cp:lastModifiedBy>Thomson Hawks</cp:lastModifiedBy>
  <cp:revision>126</cp:revision>
  <cp:lastPrinted>2021-03-11T22:08:56Z</cp:lastPrinted>
  <dcterms:created xsi:type="dcterms:W3CDTF">2019-10-05T13:02:52Z</dcterms:created>
  <dcterms:modified xsi:type="dcterms:W3CDTF">2021-03-23T21:18:01Z</dcterms:modified>
</cp:coreProperties>
</file>